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Roboto Condensed" panose="02000000000000000000" pitchFamily="34" charset="0"/>
      <p:bold r:id="rId17"/>
    </p:embeddedFont>
    <p:embeddedFont>
      <p:font typeface="Roboto Condensed" panose="02000000000000000000" pitchFamily="34" charset="-122"/>
      <p:bold r:id="rId18"/>
    </p:embeddedFont>
    <p:embeddedFont>
      <p:font typeface="Roboto Condensed" panose="02000000000000000000" pitchFamily="34" charset="-120"/>
      <p:bold r:id="rId19"/>
    </p:embeddedFont>
    <p:embeddedFont>
      <p:font typeface="Consolas" panose="020B0609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34" charset="-122"/>
      <p:regular r:id="rId24"/>
    </p:embeddedFont>
    <p:embeddedFont>
      <p:font typeface="Consolas" panose="020B0609020204030204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Franklin Gothic Medium" panose="020B0603020102020204" charset="0"/>
      <p:regular r:id="rId30"/>
      <p: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REAL-TIME STOCK PRICE &amp; SENTIMENT PREDICTOR</a:t>
            </a:r>
            <a:endParaRPr lang="en-US" sz="44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Virtual Systems &amp; Services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By: Maryam Naseem, Saliha Noor, Aroona Bibi, Sana Zia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December 2025</a:t>
            </a:r>
            <a:endParaRPr lang="en-US" sz="17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728" y="415052"/>
            <a:ext cx="8089344" cy="9417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TECHNICAL IMPLEMENTATION CHALLENGES</a:t>
            </a:r>
            <a:endParaRPr lang="en-US" sz="29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13728" y="1582817"/>
            <a:ext cx="15240" cy="4375547"/>
          </a:xfrm>
          <a:prstGeom prst="roundRect">
            <a:avLst>
              <a:gd name="adj" fmla="val 148294"/>
            </a:avLst>
          </a:prstGeom>
          <a:solidFill>
            <a:srgbClr val="AEB0A7"/>
          </a:solidFill>
        </p:spPr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6028968" y="1582817"/>
            <a:ext cx="8089344" cy="867966"/>
          </a:xfrm>
          <a:prstGeom prst="rect">
            <a:avLst/>
          </a:prstGeom>
          <a:solidFill>
            <a:srgbClr val="D8D9D2"/>
          </a:solidFill>
        </p:spPr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6179582" y="1733431"/>
            <a:ext cx="4025741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CHALLENGE: CONTAINER NETWORKING</a:t>
            </a:r>
            <a:endParaRPr lang="en-US" sz="1600" b="1" dirty="0">
              <a:solidFill>
                <a:srgbClr val="000000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6179582" y="2059186"/>
            <a:ext cx="7788116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charset="0"/>
                <a:ea typeface="Roboto Condensed" panose="02000000000000000000" pitchFamily="34" charset="-122"/>
                <a:cs typeface="Calibri" panose="020F0502020204030204" charset="0"/>
              </a:rPr>
              <a:t>Solution: Custom Docker bridge network for seamless communication.</a:t>
            </a:r>
            <a:endParaRPr lang="en-US" sz="1600" dirty="0">
              <a:solidFill>
                <a:srgbClr val="000000"/>
              </a:solidFill>
              <a:latin typeface="Calibri" panose="020F0502020204030204" charset="0"/>
              <a:ea typeface="Roboto Condensed" panose="02000000000000000000" pitchFamily="34" charset="-122"/>
              <a:cs typeface="Calibri" panose="020F0502020204030204" charset="0"/>
            </a:endParaRPr>
          </a:p>
        </p:txBody>
      </p:sp>
      <p:sp>
        <p:nvSpPr>
          <p:cNvPr id="8" name="Shape 5"/>
          <p:cNvSpPr/>
          <p:nvPr>
            <p:custDataLst>
              <p:tags r:id="rId5"/>
            </p:custDataLst>
          </p:nvPr>
        </p:nvSpPr>
        <p:spPr>
          <a:xfrm>
            <a:off x="6028968" y="2752011"/>
            <a:ext cx="8089344" cy="867966"/>
          </a:xfrm>
          <a:prstGeom prst="rect">
            <a:avLst/>
          </a:prstGeom>
          <a:solidFill>
            <a:srgbClr val="D8D9D2"/>
          </a:solidFill>
        </p:spPr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6179582" y="2902625"/>
            <a:ext cx="3298150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CHALLENGE: DATA PERSISTENCE</a:t>
            </a:r>
            <a:endParaRPr lang="en-US" sz="1600" b="1" dirty="0">
              <a:solidFill>
                <a:srgbClr val="000000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6179582" y="3228380"/>
            <a:ext cx="7788116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charset="0"/>
                <a:ea typeface="Roboto Condensed" panose="02000000000000000000" pitchFamily="34" charset="-122"/>
                <a:cs typeface="Calibri" panose="020F0502020204030204" charset="0"/>
              </a:rPr>
              <a:t>Solution: Docker volumes for PostgreSQL to prevent data loss.</a:t>
            </a:r>
            <a:endParaRPr lang="en-US" sz="1600" dirty="0">
              <a:solidFill>
                <a:srgbClr val="000000"/>
              </a:solidFill>
              <a:latin typeface="Calibri" panose="020F0502020204030204" charset="0"/>
              <a:ea typeface="Roboto Condensed" panose="02000000000000000000" pitchFamily="34" charset="-122"/>
              <a:cs typeface="Calibri" panose="020F0502020204030204" charset="0"/>
            </a:endParaRPr>
          </a:p>
        </p:txBody>
      </p:sp>
      <p:sp>
        <p:nvSpPr>
          <p:cNvPr id="11" name="Shape 8"/>
          <p:cNvSpPr/>
          <p:nvPr>
            <p:custDataLst>
              <p:tags r:id="rId8"/>
            </p:custDataLst>
          </p:nvPr>
        </p:nvSpPr>
        <p:spPr>
          <a:xfrm>
            <a:off x="6028968" y="3921204"/>
            <a:ext cx="8089344" cy="867966"/>
          </a:xfrm>
          <a:prstGeom prst="rect">
            <a:avLst/>
          </a:prstGeom>
          <a:solidFill>
            <a:srgbClr val="D8D9D2"/>
          </a:solidFill>
        </p:spPr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6179582" y="4071818"/>
            <a:ext cx="3700224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CHALLENGE: ENVIRONMENT PARITY</a:t>
            </a:r>
            <a:endParaRPr lang="en-US" sz="1600" b="1" dirty="0">
              <a:solidFill>
                <a:srgbClr val="000000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6179582" y="4397573"/>
            <a:ext cx="7788116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alibri" panose="020F0502020204030204" charset="0"/>
                <a:ea typeface="Roboto Condensed" panose="02000000000000000000" pitchFamily="34" charset="-122"/>
                <a:cs typeface="Calibri" panose="020F0502020204030204" charset="0"/>
              </a:rPr>
              <a:t>Solution: Identical Docker images for consistent dev/prod behavior.</a:t>
            </a:r>
            <a:endParaRPr lang="en-US" sz="1400" dirty="0">
              <a:solidFill>
                <a:srgbClr val="000000"/>
              </a:solidFill>
              <a:latin typeface="Calibri" panose="020F0502020204030204" charset="0"/>
              <a:ea typeface="Roboto Condensed" panose="02000000000000000000" pitchFamily="34" charset="-122"/>
              <a:cs typeface="Calibri" panose="020F0502020204030204" charset="0"/>
            </a:endParaRPr>
          </a:p>
        </p:txBody>
      </p:sp>
      <p:sp>
        <p:nvSpPr>
          <p:cNvPr id="14" name="Shape 11"/>
          <p:cNvSpPr/>
          <p:nvPr>
            <p:custDataLst>
              <p:tags r:id="rId11"/>
            </p:custDataLst>
          </p:nvPr>
        </p:nvSpPr>
        <p:spPr>
          <a:xfrm>
            <a:off x="6028968" y="5090398"/>
            <a:ext cx="8089344" cy="867966"/>
          </a:xfrm>
          <a:prstGeom prst="rect">
            <a:avLst/>
          </a:prstGeom>
          <a:solidFill>
            <a:srgbClr val="D8D9D2"/>
          </a:solidFill>
        </p:spPr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6179582" y="5241012"/>
            <a:ext cx="3909179" cy="2353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CHALLENGE: RESOURCE MANAGEMENT</a:t>
            </a:r>
            <a:endParaRPr lang="en-US" sz="1600" b="1" dirty="0">
              <a:solidFill>
                <a:srgbClr val="000000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6179582" y="5566767"/>
            <a:ext cx="7788116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alibri" panose="020F0502020204030204" charset="0"/>
                <a:ea typeface="Roboto Condensed" panose="02000000000000000000" pitchFamily="34" charset="-122"/>
                <a:cs typeface="Calibri" panose="020F0502020204030204" charset="0"/>
              </a:rPr>
              <a:t>Solution: Container CPU/memory limits for stable performance.</a:t>
            </a:r>
            <a:endParaRPr lang="en-US" sz="1400" dirty="0">
              <a:solidFill>
                <a:srgbClr val="000000"/>
              </a:solidFill>
              <a:latin typeface="Calibri" panose="020F0502020204030204" charset="0"/>
              <a:ea typeface="Roboto Condensed" panose="02000000000000000000" pitchFamily="34" charset="-122"/>
              <a:cs typeface="Calibri" panose="020F05020202040302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13728" y="6184344"/>
            <a:ext cx="2259925" cy="2824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KEY LEARNINGS</a:t>
            </a:r>
            <a:endParaRPr lang="en-US" b="1" dirty="0">
              <a:solidFill>
                <a:srgbClr val="0C0D0F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013728" y="6692741"/>
            <a:ext cx="8089344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Docker networking requires service discovery.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6013728" y="6986349"/>
            <a:ext cx="8089344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Volume mounts are essential for persistent data.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6013728" y="7279958"/>
            <a:ext cx="8089344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Environment variables are critical for configuration.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013728" y="7573566"/>
            <a:ext cx="8089344" cy="2409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Health checks ensure system reliability.</a:t>
            </a:r>
            <a:endParaRPr lang="en-US" sz="11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437" y="499229"/>
            <a:ext cx="7807047" cy="567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PROJECT VISION &amp; OBJECTIVES</a:t>
            </a:r>
            <a:endParaRPr lang="en-US" sz="35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35437" y="1702118"/>
            <a:ext cx="4332089" cy="1631871"/>
          </a:xfrm>
          <a:prstGeom prst="roundRect">
            <a:avLst>
              <a:gd name="adj" fmla="val 6724"/>
            </a:avLst>
          </a:prstGeom>
          <a:solidFill>
            <a:srgbClr val="E8E8E3"/>
          </a:solidFill>
        </p:spPr>
      </p:sp>
      <p:sp>
        <p:nvSpPr>
          <p:cNvPr id="4" name="Shape 2"/>
          <p:cNvSpPr/>
          <p:nvPr/>
        </p:nvSpPr>
        <p:spPr>
          <a:xfrm>
            <a:off x="635437" y="1679258"/>
            <a:ext cx="4332089" cy="91440"/>
          </a:xfrm>
          <a:prstGeom prst="roundRect">
            <a:avLst>
              <a:gd name="adj" fmla="val 29786"/>
            </a:avLst>
          </a:prstGeom>
          <a:solidFill>
            <a:srgbClr val="C8CAC1"/>
          </a:solidFill>
        </p:spPr>
      </p:sp>
      <p:sp>
        <p:nvSpPr>
          <p:cNvPr id="5" name="Shape 3"/>
          <p:cNvSpPr/>
          <p:nvPr/>
        </p:nvSpPr>
        <p:spPr>
          <a:xfrm>
            <a:off x="2529066" y="1429822"/>
            <a:ext cx="544711" cy="544711"/>
          </a:xfrm>
          <a:prstGeom prst="roundRect">
            <a:avLst>
              <a:gd name="adj" fmla="val 167869"/>
            </a:avLst>
          </a:prstGeom>
          <a:solidFill>
            <a:srgbClr val="C8CAC1">
              <a:alpha val="50000"/>
            </a:srgbClr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2420" y="1593175"/>
            <a:ext cx="217884" cy="2178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9867" y="2155984"/>
            <a:ext cx="2269688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PROBLEM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9867" y="2548533"/>
            <a:ext cx="3923228" cy="581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Need for real-time financial analytics in volatile crypto markets.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49096" y="1702118"/>
            <a:ext cx="4332089" cy="1631871"/>
          </a:xfrm>
          <a:prstGeom prst="roundRect">
            <a:avLst>
              <a:gd name="adj" fmla="val 6724"/>
            </a:avLst>
          </a:prstGeom>
          <a:solidFill>
            <a:srgbClr val="E8E8E3"/>
          </a:solidFill>
        </p:spPr>
      </p:sp>
      <p:sp>
        <p:nvSpPr>
          <p:cNvPr id="10" name="Shape 7"/>
          <p:cNvSpPr/>
          <p:nvPr/>
        </p:nvSpPr>
        <p:spPr>
          <a:xfrm>
            <a:off x="5149096" y="1679258"/>
            <a:ext cx="4332089" cy="91440"/>
          </a:xfrm>
          <a:prstGeom prst="roundRect">
            <a:avLst>
              <a:gd name="adj" fmla="val 29786"/>
            </a:avLst>
          </a:prstGeom>
          <a:solidFill>
            <a:srgbClr val="C8CAC1"/>
          </a:solidFill>
        </p:spPr>
      </p:sp>
      <p:sp>
        <p:nvSpPr>
          <p:cNvPr id="11" name="Shape 8"/>
          <p:cNvSpPr/>
          <p:nvPr/>
        </p:nvSpPr>
        <p:spPr>
          <a:xfrm>
            <a:off x="7042725" y="1429822"/>
            <a:ext cx="544711" cy="544711"/>
          </a:xfrm>
          <a:prstGeom prst="roundRect">
            <a:avLst>
              <a:gd name="adj" fmla="val 167869"/>
            </a:avLst>
          </a:prstGeom>
          <a:solidFill>
            <a:srgbClr val="C8CAC1">
              <a:alpha val="50000"/>
            </a:srgbClr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6079" y="1593175"/>
            <a:ext cx="217884" cy="21788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53526" y="2155984"/>
            <a:ext cx="2269688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SOLUTION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353526" y="2548533"/>
            <a:ext cx="3923228" cy="581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Containerized microservices combining ML, NLP, and Visualization.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662755" y="1702118"/>
            <a:ext cx="4332089" cy="1631871"/>
          </a:xfrm>
          <a:prstGeom prst="roundRect">
            <a:avLst>
              <a:gd name="adj" fmla="val 6724"/>
            </a:avLst>
          </a:prstGeom>
          <a:solidFill>
            <a:srgbClr val="E8E8E3"/>
          </a:solidFill>
        </p:spPr>
      </p:sp>
      <p:sp>
        <p:nvSpPr>
          <p:cNvPr id="16" name="Shape 12"/>
          <p:cNvSpPr/>
          <p:nvPr/>
        </p:nvSpPr>
        <p:spPr>
          <a:xfrm>
            <a:off x="9662755" y="1679258"/>
            <a:ext cx="4332089" cy="91440"/>
          </a:xfrm>
          <a:prstGeom prst="roundRect">
            <a:avLst>
              <a:gd name="adj" fmla="val 29786"/>
            </a:avLst>
          </a:prstGeom>
          <a:solidFill>
            <a:srgbClr val="C8CAC1"/>
          </a:solidFill>
        </p:spPr>
      </p:sp>
      <p:sp>
        <p:nvSpPr>
          <p:cNvPr id="17" name="Shape 13"/>
          <p:cNvSpPr/>
          <p:nvPr/>
        </p:nvSpPr>
        <p:spPr>
          <a:xfrm>
            <a:off x="11556385" y="1429822"/>
            <a:ext cx="544711" cy="544711"/>
          </a:xfrm>
          <a:prstGeom prst="roundRect">
            <a:avLst>
              <a:gd name="adj" fmla="val 167869"/>
            </a:avLst>
          </a:prstGeom>
          <a:solidFill>
            <a:srgbClr val="C8CAC1">
              <a:alpha val="50000"/>
            </a:srgbClr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9739" y="1593175"/>
            <a:ext cx="217884" cy="21788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67186" y="2155984"/>
            <a:ext cx="2269688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INNOVATION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67186" y="2548533"/>
            <a:ext cx="3923228" cy="581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Production-ready system with single-command deployment.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635437" y="3719751"/>
            <a:ext cx="2269688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CORE FEATURES</a:t>
            </a:r>
            <a:endParaRPr lang="en-US" sz="2800" b="1" dirty="0">
              <a:solidFill>
                <a:srgbClr val="0C0D0F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635437" y="4184928"/>
            <a:ext cx="645830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Real-time cryptocurrency tracking (Binance API)</a:t>
            </a:r>
            <a:endParaRPr lang="en-US" sz="1400" dirty="0"/>
          </a:p>
        </p:txBody>
      </p:sp>
      <p:sp>
        <p:nvSpPr>
          <p:cNvPr id="23" name="Text 18"/>
          <p:cNvSpPr/>
          <p:nvPr/>
        </p:nvSpPr>
        <p:spPr>
          <a:xfrm>
            <a:off x="635437" y="4538901"/>
            <a:ext cx="645830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ML predictions (XGBoost, 81.2% accuracy)</a:t>
            </a:r>
            <a:endParaRPr lang="en-US" sz="1400" dirty="0"/>
          </a:p>
        </p:txBody>
      </p:sp>
      <p:sp>
        <p:nvSpPr>
          <p:cNvPr id="24" name="Text 19"/>
          <p:cNvSpPr/>
          <p:nvPr/>
        </p:nvSpPr>
        <p:spPr>
          <a:xfrm>
            <a:off x="635437" y="4892873"/>
            <a:ext cx="645830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Sentiment analysis from news (VADER NLP)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635437" y="5246846"/>
            <a:ext cx="645830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Interactive dashboard (Streamlit)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635437" y="5600819"/>
            <a:ext cx="6458307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Docker-based microservices architecture</a:t>
            </a:r>
            <a:endParaRPr lang="en-US" sz="1400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435" y="3742690"/>
            <a:ext cx="6458585" cy="3955415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625" y="436245"/>
            <a:ext cx="10708640" cy="495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MICROSERVICES ARCHITECTURE DESIGN</a:t>
            </a:r>
            <a:endParaRPr lang="en-US" sz="310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460" y="1002665"/>
            <a:ext cx="11341100" cy="50717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4235" y="4494132"/>
            <a:ext cx="3041919" cy="3802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DATA</a:t>
            </a:r>
            <a:endParaRPr lang="en-US" sz="1600" b="1" dirty="0">
              <a:solidFill>
                <a:srgbClr val="55575A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94235" y="4876484"/>
            <a:ext cx="4948188" cy="3041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PostgreSQL and Redis storage.</a:t>
            </a:r>
            <a:endParaRPr lang="en-US" sz="1400" dirty="0">
              <a:solidFill>
                <a:srgbClr val="55575A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894050" y="2900305"/>
            <a:ext cx="3041919" cy="3802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APPLICATION</a:t>
            </a:r>
            <a:endParaRPr lang="en-US" sz="1600" b="1" dirty="0">
              <a:solidFill>
                <a:srgbClr val="55575A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94050" y="3236937"/>
            <a:ext cx="4948189" cy="608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Data Collector, Sentiment Analyzer, Feature Engineer, ML Predictor.</a:t>
            </a:r>
            <a:endParaRPr lang="en-US" sz="1400" dirty="0">
              <a:solidFill>
                <a:srgbClr val="55575A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894050" y="1241442"/>
            <a:ext cx="3041919" cy="3802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CLIENT</a:t>
            </a:r>
            <a:endParaRPr lang="en-US" sz="1600" b="1" dirty="0">
              <a:solidFill>
                <a:srgbClr val="55575A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894050" y="1647289"/>
            <a:ext cx="4948189" cy="3041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Streamlit UI for users.</a:t>
            </a:r>
            <a:endParaRPr lang="en-US" sz="1600" dirty="0">
              <a:solidFill>
                <a:srgbClr val="55575A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541973" y="5676622"/>
            <a:ext cx="13519785" cy="1828086"/>
          </a:xfrm>
          <a:prstGeom prst="roundRect">
            <a:avLst>
              <a:gd name="adj" fmla="val 1302"/>
            </a:avLst>
          </a:prstGeom>
          <a:solidFill>
            <a:srgbClr val="D8D9D2"/>
          </a:solidFill>
        </p:spPr>
      </p:sp>
      <p:sp>
        <p:nvSpPr>
          <p:cNvPr id="14" name="Shape 8"/>
          <p:cNvSpPr/>
          <p:nvPr/>
        </p:nvSpPr>
        <p:spPr>
          <a:xfrm>
            <a:off x="555308" y="7020282"/>
            <a:ext cx="6759893" cy="914043"/>
          </a:xfrm>
          <a:prstGeom prst="roundRect">
            <a:avLst>
              <a:gd name="adj" fmla="val 2604"/>
            </a:avLst>
          </a:prstGeom>
          <a:solidFill>
            <a:srgbClr val="D8D9D2"/>
          </a:solidFill>
        </p:spPr>
      </p:sp>
      <p:sp>
        <p:nvSpPr>
          <p:cNvPr id="15" name="Text 9"/>
          <p:cNvSpPr/>
          <p:nvPr/>
        </p:nvSpPr>
        <p:spPr>
          <a:xfrm>
            <a:off x="713899" y="7178873"/>
            <a:ext cx="2261116" cy="247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SERVICE ISOLATION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13899" y="7521893"/>
            <a:ext cx="6442710" cy="253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Independent containers for each service.</a:t>
            </a:r>
            <a:endParaRPr lang="en-US" sz="1600" dirty="0">
              <a:solidFill>
                <a:srgbClr val="000000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73791" y="7178873"/>
            <a:ext cx="1983462" cy="247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LOOSE COUPLING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7473791" y="7521893"/>
            <a:ext cx="6442710" cy="253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REST API communication between services.</a:t>
            </a:r>
            <a:endParaRPr lang="en-US" sz="1600" dirty="0">
              <a:solidFill>
                <a:srgbClr val="000000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577533" y="6144895"/>
            <a:ext cx="6759893" cy="914043"/>
          </a:xfrm>
          <a:prstGeom prst="rect">
            <a:avLst/>
          </a:prstGeom>
          <a:solidFill>
            <a:srgbClr val="D8D9D2"/>
          </a:solidFill>
        </p:spPr>
      </p:sp>
      <p:sp>
        <p:nvSpPr>
          <p:cNvPr id="22" name="Shape 16"/>
          <p:cNvSpPr/>
          <p:nvPr/>
        </p:nvSpPr>
        <p:spPr>
          <a:xfrm>
            <a:off x="555308" y="7934325"/>
            <a:ext cx="6759893" cy="22860"/>
          </a:xfrm>
          <a:prstGeom prst="roundRect">
            <a:avLst>
              <a:gd name="adj" fmla="val 104122"/>
            </a:avLst>
          </a:prstGeom>
          <a:solidFill>
            <a:srgbClr val="AEB0A7"/>
          </a:solidFill>
        </p:spPr>
      </p:sp>
      <p:sp>
        <p:nvSpPr>
          <p:cNvPr id="23" name="Text 17"/>
          <p:cNvSpPr/>
          <p:nvPr/>
        </p:nvSpPr>
        <p:spPr>
          <a:xfrm>
            <a:off x="713899" y="6125051"/>
            <a:ext cx="1983462" cy="247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SCALABILITY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713899" y="6569670"/>
            <a:ext cx="6442710" cy="253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Designed for horizontal scaling.</a:t>
            </a:r>
            <a:endParaRPr lang="en-US" sz="1600" dirty="0">
              <a:solidFill>
                <a:srgbClr val="000000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26" name="Shape 20"/>
          <p:cNvSpPr/>
          <p:nvPr/>
        </p:nvSpPr>
        <p:spPr>
          <a:xfrm flipH="1">
            <a:off x="6198235" y="5810885"/>
            <a:ext cx="76200" cy="2068195"/>
          </a:xfrm>
          <a:prstGeom prst="roundRect">
            <a:avLst>
              <a:gd name="adj" fmla="val 104122"/>
            </a:avLst>
          </a:prstGeom>
          <a:solidFill>
            <a:srgbClr val="AEB0A7"/>
          </a:solidFill>
        </p:spPr>
      </p:sp>
      <p:sp>
        <p:nvSpPr>
          <p:cNvPr id="28" name="Text 22"/>
          <p:cNvSpPr/>
          <p:nvPr/>
        </p:nvSpPr>
        <p:spPr>
          <a:xfrm>
            <a:off x="7337901" y="6074251"/>
            <a:ext cx="1983462" cy="247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RESILIENCE</a:t>
            </a:r>
            <a:endParaRPr lang="en-US" sz="1550" dirty="0"/>
          </a:p>
        </p:txBody>
      </p:sp>
      <p:sp>
        <p:nvSpPr>
          <p:cNvPr id="29" name="Text 23"/>
          <p:cNvSpPr/>
          <p:nvPr/>
        </p:nvSpPr>
        <p:spPr>
          <a:xfrm>
            <a:off x="7315041" y="6544270"/>
            <a:ext cx="6442710" cy="253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Automatic container recovery ensures uptime.</a:t>
            </a:r>
            <a:endParaRPr lang="en-US" sz="1600" dirty="0">
              <a:solidFill>
                <a:srgbClr val="000000"/>
              </a:solidFill>
              <a:latin typeface="Roboto Condensed" panose="02000000000000000000" pitchFamily="34" charset="0"/>
              <a:ea typeface="Roboto Condensed" panose="02000000000000000000" pitchFamily="34" charset="-122"/>
              <a:cs typeface="Roboto Condensed" panose="02000000000000000000" pitchFamily="34" charset="-12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12745720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40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CONTAINERIZATION STRATEGY</a:t>
            </a:r>
            <a:endParaRPr lang="en-US" sz="44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63942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TRADITIONAL DEPLOYMENT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99416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30+ min setup 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41614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Dependency conflicts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83812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Manual configuration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2601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Difficult scaling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963942"/>
            <a:ext cx="33931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DOCKER CONTAINERS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2721" y="3545086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45 sec startup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987284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Isolated environments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429482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Single-command deploy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871680"/>
            <a:ext cx="35015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Easy horizontal scaling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923359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DBDBD6"/>
          </a:solidFill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267450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017306" y="6206847"/>
            <a:ext cx="65924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Docker Compose simplifies multi-container Docker applications, enabling single-command deployment and management.</a:t>
            </a:r>
            <a:endParaRPr lang="en-US" sz="17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618"/>
            <a:ext cx="7620953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DEVELOPMENT TO DEPLOYMENT PIPELINE</a:t>
            </a:r>
            <a:endParaRPr lang="en-US" sz="260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06" y="1055489"/>
            <a:ext cx="670203" cy="804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3254" y="1189434"/>
            <a:ext cx="1884283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CODE DEVELOPMENT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273254" y="1479113"/>
            <a:ext cx="1288803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Initial coding and local testing.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" y="1859756"/>
            <a:ext cx="670203" cy="804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3254" y="1993702"/>
            <a:ext cx="1675567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DOCKER BUILD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273254" y="2283381"/>
            <a:ext cx="1288803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Container image creation via CI/CD.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" y="2664023"/>
            <a:ext cx="670203" cy="804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3254" y="2797969"/>
            <a:ext cx="1675567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IMAGE REGISTRY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273254" y="3087648"/>
            <a:ext cx="1288803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Storing images on Docker Hub.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" y="3468291"/>
            <a:ext cx="670203" cy="804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73254" y="3602236"/>
            <a:ext cx="2717125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CONTAINER ORCHESTRATION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273254" y="3891915"/>
            <a:ext cx="1288803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Managing containers with Docker Compose.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06" y="4272558"/>
            <a:ext cx="670203" cy="804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73254" y="4406503"/>
            <a:ext cx="2498169" cy="209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PRODUCTION DEPLOYMENT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273254" y="4696182"/>
            <a:ext cx="12888039" cy="214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Live system deployment.</a:t>
            </a:r>
            <a:endParaRPr lang="en-US" sz="1050" dirty="0"/>
          </a:p>
        </p:txBody>
      </p:sp>
      <p:sp>
        <p:nvSpPr>
          <p:cNvPr id="18" name="Text 11"/>
          <p:cNvSpPr/>
          <p:nvPr/>
        </p:nvSpPr>
        <p:spPr>
          <a:xfrm>
            <a:off x="469106" y="5277803"/>
            <a:ext cx="3551753" cy="251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SINGLE COMMAND DEPLOYMENT</a:t>
            </a:r>
            <a:endParaRPr lang="en-US" b="1" dirty="0">
              <a:solidFill>
                <a:srgbClr val="0C0D0F"/>
              </a:solidFill>
              <a:latin typeface="Franklin Gothic Medium" panose="020B0603020102020204" charset="0"/>
              <a:ea typeface="Hubot Sans Bold" pitchFamily="34" charset="-122"/>
              <a:cs typeface="Franklin Gothic Medium" panose="020B0603020102020204" charset="0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469265" y="5730240"/>
            <a:ext cx="12289155" cy="2131060"/>
          </a:xfrm>
          <a:prstGeom prst="roundRect">
            <a:avLst>
              <a:gd name="adj" fmla="val 944"/>
            </a:avLst>
          </a:prstGeom>
          <a:solidFill>
            <a:srgbClr val="DBDBD6"/>
          </a:solidFill>
        </p:spPr>
      </p:sp>
      <p:sp>
        <p:nvSpPr>
          <p:cNvPr id="20" name="Shape 13"/>
          <p:cNvSpPr/>
          <p:nvPr/>
        </p:nvSpPr>
        <p:spPr>
          <a:xfrm>
            <a:off x="462280" y="5730240"/>
            <a:ext cx="11595100" cy="2131060"/>
          </a:xfrm>
          <a:prstGeom prst="roundRect">
            <a:avLst>
              <a:gd name="adj" fmla="val 944"/>
            </a:avLst>
          </a:prstGeom>
          <a:solidFill>
            <a:srgbClr val="DBDBD6"/>
          </a:solidFill>
        </p:spPr>
      </p:sp>
      <p:sp>
        <p:nvSpPr>
          <p:cNvPr id="21" name="Text 14"/>
          <p:cNvSpPr/>
          <p:nvPr/>
        </p:nvSpPr>
        <p:spPr>
          <a:xfrm>
            <a:off x="596384" y="5830610"/>
            <a:ext cx="13437632" cy="19298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Development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docker-compose up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Production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docker-compose up -d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# Monitoring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docker-compose logs -f</a:t>
            </a:r>
            <a:endParaRPr lang="en-US" sz="105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5575A"/>
                </a:solidFill>
                <a:highlight>
                  <a:srgbClr val="DBDBD6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docker-compose ps</a:t>
            </a:r>
            <a:endParaRPr lang="en-US" sz="10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1107" y="421838"/>
            <a:ext cx="8114586" cy="919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KEY MICROSERVICES IMPLEMENTATION</a:t>
            </a:r>
            <a:endParaRPr lang="en-US" sz="28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01107" y="1561505"/>
            <a:ext cx="8114586" cy="1451253"/>
          </a:xfrm>
          <a:prstGeom prst="roundRect">
            <a:avLst>
              <a:gd name="adj" fmla="val 5041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85867" y="1561505"/>
            <a:ext cx="60960" cy="1451253"/>
          </a:xfrm>
          <a:prstGeom prst="roundRect">
            <a:avLst>
              <a:gd name="adj" fmla="val 36191"/>
            </a:avLst>
          </a:prstGeom>
          <a:solidFill>
            <a:srgbClr val="C8CAC1"/>
          </a:solidFill>
        </p:spPr>
      </p:sp>
      <p:sp>
        <p:nvSpPr>
          <p:cNvPr id="6" name="Text 3"/>
          <p:cNvSpPr/>
          <p:nvPr/>
        </p:nvSpPr>
        <p:spPr>
          <a:xfrm>
            <a:off x="6209109" y="1723787"/>
            <a:ext cx="1838444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SERVICE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09109" y="2041803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Real-time Binance/Yahoo Finance API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209109" y="2328505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Redis caching (92% hit rate)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209109" y="2615208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Historical data storage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01107" y="3159800"/>
            <a:ext cx="8114586" cy="1451253"/>
          </a:xfrm>
          <a:prstGeom prst="roundRect">
            <a:avLst>
              <a:gd name="adj" fmla="val 5041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985867" y="3159800"/>
            <a:ext cx="60960" cy="1451253"/>
          </a:xfrm>
          <a:prstGeom prst="roundRect">
            <a:avLst>
              <a:gd name="adj" fmla="val 36191"/>
            </a:avLst>
          </a:prstGeom>
          <a:solidFill>
            <a:srgbClr val="C8CAC1"/>
          </a:solidFill>
        </p:spPr>
      </p:sp>
      <p:sp>
        <p:nvSpPr>
          <p:cNvPr id="12" name="Text 9"/>
          <p:cNvSpPr/>
          <p:nvPr/>
        </p:nvSpPr>
        <p:spPr>
          <a:xfrm>
            <a:off x="6209109" y="3322082"/>
            <a:ext cx="1838444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ML SERVICE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09109" y="3640098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XGBoost with 81.2% accuracy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209109" y="3926800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50+ technical indicators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6209109" y="4213503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Automated model retraining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01107" y="4758095"/>
            <a:ext cx="8114586" cy="1451253"/>
          </a:xfrm>
          <a:prstGeom prst="roundRect">
            <a:avLst>
              <a:gd name="adj" fmla="val 5041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85867" y="4758095"/>
            <a:ext cx="60960" cy="1451253"/>
          </a:xfrm>
          <a:prstGeom prst="roundRect">
            <a:avLst>
              <a:gd name="adj" fmla="val 36191"/>
            </a:avLst>
          </a:prstGeom>
          <a:solidFill>
            <a:srgbClr val="C8CAC1"/>
          </a:solidFill>
        </p:spPr>
      </p:sp>
      <p:sp>
        <p:nvSpPr>
          <p:cNvPr id="18" name="Text 15"/>
          <p:cNvSpPr/>
          <p:nvPr/>
        </p:nvSpPr>
        <p:spPr>
          <a:xfrm>
            <a:off x="6209109" y="4920377"/>
            <a:ext cx="2139434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SENTIMENT SERVICE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209109" y="5238393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VADER NLP for market sentiment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6209109" y="5525095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NewsAPI + Cryptopanic integration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6209109" y="5811798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Real-time sentiment scoring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001107" y="6356390"/>
            <a:ext cx="8114586" cy="1451253"/>
          </a:xfrm>
          <a:prstGeom prst="roundRect">
            <a:avLst>
              <a:gd name="adj" fmla="val 5041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985867" y="6356390"/>
            <a:ext cx="60960" cy="1451253"/>
          </a:xfrm>
          <a:prstGeom prst="roundRect">
            <a:avLst>
              <a:gd name="adj" fmla="val 36191"/>
            </a:avLst>
          </a:prstGeom>
          <a:solidFill>
            <a:srgbClr val="C8CAC1"/>
          </a:solidFill>
        </p:spPr>
      </p:sp>
      <p:sp>
        <p:nvSpPr>
          <p:cNvPr id="24" name="Text 21"/>
          <p:cNvSpPr/>
          <p:nvPr/>
        </p:nvSpPr>
        <p:spPr>
          <a:xfrm>
            <a:off x="6209109" y="6518672"/>
            <a:ext cx="2176820" cy="229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DASHBOARD SERVICE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209109" y="6836688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Streamlit with glassmorphism UI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6209109" y="7123390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Real-time Plotly visualizations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6209109" y="7410093"/>
            <a:ext cx="7744301" cy="235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5-minute data refresh cycles</a:t>
            </a:r>
            <a:endParaRPr lang="en-US" sz="1150" dirty="0"/>
          </a:p>
        </p:txBody>
      </p:sp>
      <p:sp>
        <p:nvSpPr>
          <p:cNvPr id="28" name="Text Box 27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512" y="375880"/>
            <a:ext cx="6464856" cy="4271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ADVANCED SYSTEM CAPABILITIES</a:t>
            </a:r>
            <a:endParaRPr lang="en-US" sz="26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8512" y="1144786"/>
            <a:ext cx="2656403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FEATURE ENGINEERING</a:t>
            </a:r>
            <a:endParaRPr lang="en-US" sz="2000" b="1" dirty="0">
              <a:solidFill>
                <a:srgbClr val="0C0D0F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78512" y="1537811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50+ Technical Indicators (RSI, MACD, Bollinger Bands)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8512" y="1804154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Moving Averages (SMA, EMA)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8512" y="2070497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Volume indicators &amp; Volatility metrics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8512" y="2336840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Price momentum analysis</a:t>
            </a:r>
            <a:endParaRPr lang="en-US" sz="1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7798" y="307737"/>
            <a:ext cx="6670000" cy="4452461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4760595"/>
            <a:ext cx="5735320" cy="34334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89508" y="6058376"/>
            <a:ext cx="3353276" cy="256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C0D0F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SECURITY &amp; CONFIGURATION</a:t>
            </a:r>
            <a:endParaRPr lang="en-US" sz="2000" b="1" dirty="0">
              <a:solidFill>
                <a:srgbClr val="0C0D0F"/>
              </a:solidFill>
              <a:latin typeface="Calibri" panose="020F0502020204030204" charset="0"/>
              <a:ea typeface="Hubot Sans Bold" pitchFamily="34" charset="-122"/>
              <a:cs typeface="Calibri" panose="020F050202020403020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489508" y="6451402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Environment-based secrets (.env files)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89508" y="6717744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Database password protection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489508" y="6984087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API key validation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7489508" y="7250430"/>
            <a:ext cx="6670000" cy="218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Input sanitization</a:t>
            </a:r>
            <a:endParaRPr lang="en-US" sz="105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471"/>
            <a:ext cx="102747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SYSTEM PERFORMANCE METRICS</a:t>
            </a:r>
            <a:endParaRPr lang="en-US" sz="445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60878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2684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028462" y="2412206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Prediction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412206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&gt;80%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412206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81.2%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412206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✅</a:t>
            </a: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 Exceeded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9188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1028462" y="3062526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Latency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062526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&lt;5s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062526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1.8s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062526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✅</a:t>
            </a: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 Exceeded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5691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1028462" y="3712845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Uptime (72h)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712845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&gt;99%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712845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99.8%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712845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✅</a:t>
            </a: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 Exceeded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21945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1028462" y="4363164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Cache Hit Rate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363164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&gt;85%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363164"/>
            <a:ext cx="279558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92%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363164"/>
            <a:ext cx="27993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✅</a:t>
            </a: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 Exceeded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245894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750MB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00113" y="627768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93790" y="6768108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60% less than VM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125278" y="524589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45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231719" y="627768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STARTUP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4125278" y="6768108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Seconds to running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456884" y="524589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10K+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563326" y="627768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THROUGHPUT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456884" y="6768108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Records/hour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788491" y="524589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55575A"/>
                </a:solidFill>
                <a:latin typeface="Calibri" panose="020F0502020204030204" charset="0"/>
                <a:ea typeface="Hubot Sans Bold" pitchFamily="34" charset="-122"/>
                <a:cs typeface="Calibri" panose="020F0502020204030204" charset="0"/>
              </a:rPr>
              <a:t>LINEAR</a:t>
            </a:r>
            <a:endParaRPr lang="en-US" sz="58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894933" y="627768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35" name="Text 33"/>
          <p:cNvSpPr/>
          <p:nvPr/>
        </p:nvSpPr>
        <p:spPr>
          <a:xfrm>
            <a:off x="10788491" y="6768108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Scales with load</a:t>
            </a:r>
            <a:endParaRPr lang="en-US" sz="1750" dirty="0"/>
          </a:p>
        </p:txBody>
      </p:sp>
      <p:sp>
        <p:nvSpPr>
          <p:cNvPr id="36" name="Text Box 35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9074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3729" y="422196"/>
            <a:ext cx="7522131" cy="479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C0D0F"/>
                </a:solidFill>
                <a:latin typeface="Franklin Gothic Medium" panose="020B0603020102020204" charset="0"/>
                <a:ea typeface="Hubot Sans Bold" pitchFamily="34" charset="-122"/>
                <a:cs typeface="Franklin Gothic Medium" panose="020B0603020102020204" charset="0"/>
              </a:rPr>
              <a:t>USER INTERFACE &amp; VISUALIZATION</a:t>
            </a:r>
            <a:endParaRPr lang="en-US" sz="3000" dirty="0"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3729" y="1285756"/>
            <a:ext cx="2879288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DASHBOARD FEATURES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023729" y="1727121"/>
            <a:ext cx="3847386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Real-time candlestick charts with SMA overlays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023729" y="2026563"/>
            <a:ext cx="3847386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Sentiment gauge (Bullish/Bearish indicator)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3729" y="2326005"/>
            <a:ext cx="3847386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Technical indicator panels (RSI, MACD, Bollinger)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023729" y="2625447"/>
            <a:ext cx="3847386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News sentiment analysis table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023729" y="2924889"/>
            <a:ext cx="3847386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ML prediction confidence scores</a:t>
            </a:r>
            <a:endParaRPr lang="en-US" sz="1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05" y="1304925"/>
            <a:ext cx="3847386" cy="57621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078339" y="3826986"/>
            <a:ext cx="2918698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ACCESS INFORMATION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6078339" y="4521676"/>
            <a:ext cx="8069342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Local Access: </a:t>
            </a:r>
            <a:r>
              <a:rPr lang="en-US" sz="1200" u="sng" dirty="0">
                <a:solidFill>
                  <a:srgbClr val="1E1E1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http://localhost:8501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078339" y="4837192"/>
            <a:ext cx="8069342" cy="245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Roboto Condensed" panose="02000000000000000000" pitchFamily="34" charset="0"/>
                <a:ea typeface="Roboto Condensed" panose="02000000000000000000" pitchFamily="34" charset="-122"/>
                <a:cs typeface="Roboto Condensed" panose="02000000000000000000" pitchFamily="34" charset="-120"/>
              </a:rPr>
              <a:t>After Docker deployment: Open browser → Enter container IP</a:t>
            </a:r>
            <a:endParaRPr lang="en-US" sz="1200" dirty="0"/>
          </a:p>
        </p:txBody>
      </p:sp>
      <p:sp>
        <p:nvSpPr>
          <p:cNvPr id="22" name="Text Box 21"/>
          <p:cNvSpPr txBox="1"/>
          <p:nvPr/>
        </p:nvSpPr>
        <p:spPr>
          <a:xfrm>
            <a:off x="12759055" y="7802245"/>
            <a:ext cx="1837690" cy="368300"/>
          </a:xfrm>
          <a:prstGeom prst="rect">
            <a:avLst/>
          </a:prstGeom>
          <a:solidFill>
            <a:srgbClr val="E8E8E3"/>
          </a:solidFill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10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11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12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2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3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4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5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6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7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8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ags/tag9.xml><?xml version="1.0" encoding="utf-8"?>
<p:tagLst xmlns:p="http://schemas.openxmlformats.org/presentationml/2006/main">
  <p:tag name="KSO_WM_DIAGRAM_VIRTUALLY_FRAME" val="{&quot;height&quot;:344.5312598425198,&quot;left&quot;:474.7218897637796,&quot;top&quot;:124.6312598425197,&quot;width&quot;:636.956220472440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3685</Words>
  <Application>WPS Presentation</Application>
  <PresentationFormat>On-screen Show (16:9)</PresentationFormat>
  <Paragraphs>284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Hubot Sans Bold</vt:lpstr>
      <vt:lpstr>Segoe Print</vt:lpstr>
      <vt:lpstr>Hubot Sans Bold</vt:lpstr>
      <vt:lpstr>Hubot Sans Bold</vt:lpstr>
      <vt:lpstr>Roboto Condensed</vt:lpstr>
      <vt:lpstr>Roboto Condensed</vt:lpstr>
      <vt:lpstr>Roboto Condensed</vt:lpstr>
      <vt:lpstr>Consolas</vt:lpstr>
      <vt:lpstr>Consolas</vt:lpstr>
      <vt:lpstr>Consolas</vt:lpstr>
      <vt:lpstr>Calibri</vt:lpstr>
      <vt:lpstr>Microsoft YaHei</vt:lpstr>
      <vt:lpstr>Arial Unicode MS</vt:lpstr>
      <vt:lpstr>Times New Roman</vt:lpstr>
      <vt:lpstr>MingLiU-ExtB</vt:lpstr>
      <vt:lpstr>Franklin Gothic Medium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Maryam Naseem</cp:lastModifiedBy>
  <cp:revision>3</cp:revision>
  <dcterms:created xsi:type="dcterms:W3CDTF">2025-12-28T07:37:00Z</dcterms:created>
  <dcterms:modified xsi:type="dcterms:W3CDTF">2025-12-28T07:55:29Z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01EB157349FB45BC8FD3C714A20DC78F_13</vt:lpwstr>
  </property>
  <property fmtid="{D5CDD505-2E9C-101B-9397-08002B2CF9AE}" pid="3" name="KSOProductBuildVer">
    <vt:lpwstr>1033-12.2.0.23196</vt:lpwstr>
  </property>
</Properties>
</file>